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67" r:id="rId5"/>
    <p:sldId id="257" r:id="rId6"/>
    <p:sldId id="265" r:id="rId7"/>
    <p:sldId id="259" r:id="rId8"/>
    <p:sldId id="261" r:id="rId9"/>
    <p:sldId id="262" r:id="rId10"/>
    <p:sldId id="260" r:id="rId11"/>
    <p:sldId id="263" r:id="rId12"/>
    <p:sldId id="266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55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4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32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772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31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52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828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61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799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42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18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7674C-ECFF-4272-97C0-C2D8A34C208C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AF2E0-5632-4712-B65C-83DAC2541A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74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1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Reprisedesapprentis@hautsdefrance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1857731" y="1921356"/>
            <a:ext cx="8973015" cy="2263698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Dispositif </a:t>
            </a:r>
          </a:p>
          <a:p>
            <a:pPr algn="ctr"/>
            <a:r>
              <a:rPr lang="fr-FR" sz="4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« Reprise des Apprentis »</a:t>
            </a:r>
            <a:endParaRPr lang="fr-FR" sz="4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Sous-titre 6"/>
          <p:cNvSpPr txBox="1">
            <a:spLocks noGrp="1"/>
          </p:cNvSpPr>
          <p:nvPr>
            <p:ph type="subTitle" idx="1"/>
          </p:nvPr>
        </p:nvSpPr>
        <p:spPr>
          <a:xfrm>
            <a:off x="466400" y="4802589"/>
            <a:ext cx="11204900" cy="5355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https://aides.hautsdefrance.fr/sub/tiers/aides/details?sigle=RDAP</a:t>
            </a:r>
            <a:endParaRPr lang="fr-FR" sz="3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268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66400" y="1997236"/>
            <a:ext cx="3367370" cy="104757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1</a:t>
            </a:r>
            <a:r>
              <a:rPr lang="fr-FR" sz="2000" b="1" baseline="30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ère</a:t>
            </a: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partie : Engagement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Sous-titre 6"/>
          <p:cNvSpPr txBox="1">
            <a:spLocks noGrp="1"/>
          </p:cNvSpPr>
          <p:nvPr>
            <p:ph type="subTitle" idx="1"/>
          </p:nvPr>
        </p:nvSpPr>
        <p:spPr>
          <a:xfrm>
            <a:off x="1857731" y="531432"/>
            <a:ext cx="9144000" cy="108952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070C0"/>
                </a:solidFill>
              </a:rPr>
              <a:t>Onglet « Pièces justificatives et engagements » en 3 parties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1263" y="1997236"/>
            <a:ext cx="5992637" cy="1854864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383909" y="3606434"/>
            <a:ext cx="3367370" cy="96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	</a:t>
            </a:r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* Champs à remplir 	obligatoirement</a:t>
            </a:r>
            <a:endParaRPr lang="fr-FR" sz="18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293" y="3651782"/>
            <a:ext cx="640758" cy="871431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383909" y="4968337"/>
            <a:ext cx="3367370" cy="104757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1</a:t>
            </a:r>
            <a:r>
              <a:rPr lang="fr-FR" sz="2000" b="1" baseline="30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ème</a:t>
            </a: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partie : RIB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3504" y="4853859"/>
            <a:ext cx="6077798" cy="127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693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66399" y="1468729"/>
            <a:ext cx="3652595" cy="104757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3</a:t>
            </a:r>
            <a:r>
              <a:rPr lang="fr-FR" sz="2000" b="1" baseline="30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ème </a:t>
            </a: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partie : Pièces justificatives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09011" y="2689654"/>
            <a:ext cx="3367370" cy="96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	</a:t>
            </a:r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* Pièces à fournir	obligatoirement</a:t>
            </a:r>
            <a:endParaRPr lang="fr-FR" sz="18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240" y="2735002"/>
            <a:ext cx="640758" cy="87143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4378" y="1564318"/>
            <a:ext cx="7640116" cy="2638793"/>
          </a:xfrm>
          <a:prstGeom prst="rect">
            <a:avLst/>
          </a:prstGeom>
        </p:spPr>
      </p:pic>
      <p:sp>
        <p:nvSpPr>
          <p:cNvPr id="12" name="Titre 1"/>
          <p:cNvSpPr txBox="1">
            <a:spLocks/>
          </p:cNvSpPr>
          <p:nvPr/>
        </p:nvSpPr>
        <p:spPr>
          <a:xfrm>
            <a:off x="2049467" y="4984490"/>
            <a:ext cx="6549249" cy="1066470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Cliquer sur </a:t>
            </a:r>
          </a:p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Puis valider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8038" y="5176111"/>
            <a:ext cx="936686" cy="341614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8038" y="5614951"/>
            <a:ext cx="936686" cy="33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157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66399" y="3429000"/>
            <a:ext cx="11547801" cy="756054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0"/>
              </a:spcAft>
            </a:pPr>
            <a:r>
              <a:rPr lang="fr-FR" sz="3200" u="sng" dirty="0" smtClean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Reprisedesapprentis@hautsdefrance.fr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6399" y="2508032"/>
            <a:ext cx="11725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3200" u="sng" dirty="0" smtClean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Adresse mail générique dispositif </a:t>
            </a:r>
            <a:r>
              <a:rPr lang="fr-FR" sz="3200" u="sng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« Reprise des Apprentis </a:t>
            </a:r>
            <a:r>
              <a:rPr lang="fr-FR" sz="3200" u="sng" dirty="0" smtClean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» :</a:t>
            </a:r>
            <a:endParaRPr lang="fr-FR" sz="3200" u="sng" dirty="0">
              <a:solidFill>
                <a:srgbClr val="2F5597"/>
              </a:solidFill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0249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1210051" y="1440309"/>
            <a:ext cx="9179563" cy="4637784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Objectif : </a:t>
            </a:r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Pour éviter l’abandon de la formation après une rupture de contrat d’apprentissage, la Région assure une rémunération de l’apprenti, pour une durée maximale de 3 mois (renouvelable une fois pour les apprentis en année de passage de diplôme)</a:t>
            </a:r>
          </a:p>
          <a:p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marL="269875" indent="-269875"/>
            <a:r>
              <a:rPr lang="fr-FR" sz="2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Bénéficiaires: </a:t>
            </a:r>
          </a:p>
          <a:p>
            <a:pPr marL="1165225" lvl="1" indent="265113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70C0"/>
                </a:solidFill>
              </a:rPr>
              <a:t>Apprenti inscrit dans un CFA des </a:t>
            </a:r>
            <a:r>
              <a:rPr lang="fr-FR" sz="2000" dirty="0" smtClean="0">
                <a:solidFill>
                  <a:srgbClr val="0070C0"/>
                </a:solidFill>
              </a:rPr>
              <a:t>Hauts-de-France</a:t>
            </a:r>
            <a:endParaRPr lang="fr-FR" sz="2000" dirty="0">
              <a:solidFill>
                <a:srgbClr val="0070C0"/>
              </a:solidFill>
            </a:endParaRPr>
          </a:p>
          <a:p>
            <a:pPr marL="269875" lvl="1" indent="-269875"/>
            <a:r>
              <a:rPr lang="fr-FR" sz="2000" b="1" dirty="0">
                <a:solidFill>
                  <a:srgbClr val="0070C0"/>
                </a:solidFill>
              </a:rPr>
              <a:t>Conditions:</a:t>
            </a:r>
          </a:p>
          <a:p>
            <a:pPr marL="1165225" lvl="1" indent="365125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70C0"/>
                </a:solidFill>
              </a:rPr>
              <a:t>Avoir son contrat rompu à l’initiative de l’entreprise </a:t>
            </a:r>
          </a:p>
          <a:p>
            <a:pPr marL="1165225" lvl="1" indent="365125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70C0"/>
                </a:solidFill>
              </a:rPr>
              <a:t>La période d’essai de 45 jours en entreprise terminée</a:t>
            </a:r>
          </a:p>
          <a:p>
            <a:pPr marL="1165225" lvl="1" indent="365125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70C0"/>
                </a:solidFill>
              </a:rPr>
              <a:t>Obtenir un avis favorable du CFA</a:t>
            </a:r>
          </a:p>
        </p:txBody>
      </p:sp>
    </p:spTree>
    <p:extLst>
      <p:ext uri="{BB962C8B-B14F-4D97-AF65-F5344CB8AC3E}">
        <p14:creationId xmlns:p14="http://schemas.microsoft.com/office/powerpoint/2010/main" val="428701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1394689" y="331041"/>
            <a:ext cx="10017726" cy="3332285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Le dossier doit être déposé par l’apprenti dans les quatre mois maximum après la date de rupture du contrat sur la plateforme régionale PAS.</a:t>
            </a:r>
          </a:p>
          <a:p>
            <a:endParaRPr lang="fr-FR" sz="20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Le CFA doit attester que l’apprenti:</a:t>
            </a:r>
          </a:p>
          <a:p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est toujours inscrit dans son établissement après la rupture.</a:t>
            </a:r>
          </a:p>
          <a:p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bénéficie d’une couverture sociale,</a:t>
            </a:r>
          </a:p>
          <a:p>
            <a:endParaRPr lang="fr-FR" sz="20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 L’apprenti doit : </a:t>
            </a:r>
          </a:p>
          <a:p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fournir le formulaire de résiliation (ou contrat de rupture) motivé.</a:t>
            </a:r>
          </a:p>
          <a:p>
            <a:r>
              <a:rPr lang="fr-FR" sz="2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attester </a:t>
            </a:r>
            <a:r>
              <a:rPr lang="fr-FR" sz="20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qu’il ne bénéficie pas d’une indemnisation ou d’une rémunération par ailleurs</a:t>
            </a:r>
            <a:r>
              <a:rPr lang="fr-FR" sz="2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fr-FR" sz="14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(Délibération </a:t>
            </a:r>
            <a:r>
              <a:rPr lang="fr-FR" sz="14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n° 2025.00448 du 26 juin 2025)</a:t>
            </a:r>
            <a:r>
              <a:rPr lang="fr-FR" sz="2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.</a:t>
            </a:r>
            <a:endParaRPr lang="fr-FR" sz="20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107433"/>
              </p:ext>
            </p:extLst>
          </p:nvPr>
        </p:nvGraphicFramePr>
        <p:xfrm>
          <a:off x="3303034" y="4285342"/>
          <a:ext cx="5937267" cy="18725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3813">
                  <a:extLst>
                    <a:ext uri="{9D8B030D-6E8A-4147-A177-3AD203B41FA5}">
                      <a16:colId xmlns:a16="http://schemas.microsoft.com/office/drawing/2014/main" val="2587503176"/>
                    </a:ext>
                  </a:extLst>
                </a:gridCol>
                <a:gridCol w="1563454">
                  <a:extLst>
                    <a:ext uri="{9D8B030D-6E8A-4147-A177-3AD203B41FA5}">
                      <a16:colId xmlns:a16="http://schemas.microsoft.com/office/drawing/2014/main" val="3517715862"/>
                    </a:ext>
                  </a:extLst>
                </a:gridCol>
              </a:tblGrid>
              <a:tr h="365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Situation </a:t>
                      </a:r>
                      <a:r>
                        <a:rPr lang="fr-FR" sz="1400" dirty="0">
                          <a:effectLst/>
                        </a:rPr>
                        <a:t>du </a:t>
                      </a:r>
                      <a:r>
                        <a:rPr lang="fr-FR" sz="1400" dirty="0" smtClean="0">
                          <a:effectLst/>
                        </a:rPr>
                        <a:t>bénéficiaire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Montant</a:t>
                      </a: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mensuel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3587227"/>
                  </a:ext>
                </a:extLst>
              </a:tr>
              <a:tr h="6345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Apprenti </a:t>
                      </a:r>
                      <a:r>
                        <a:rPr lang="fr-FR" sz="1400" dirty="0">
                          <a:effectLst/>
                        </a:rPr>
                        <a:t>de moins de 18 ans au moment de la rupture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200 </a:t>
                      </a:r>
                      <a:r>
                        <a:rPr lang="fr-FR" sz="1400" b="1" kern="12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€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1493619"/>
                  </a:ext>
                </a:extLst>
              </a:tr>
              <a:tr h="6345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Apprenti </a:t>
                      </a:r>
                      <a:r>
                        <a:rPr lang="fr-FR" sz="1400" dirty="0">
                          <a:effectLst/>
                        </a:rPr>
                        <a:t>de plus de 18 ans au moment de la rupture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 smtClean="0">
                        <a:effectLst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500 </a:t>
                      </a:r>
                      <a:r>
                        <a:rPr lang="fr-FR" sz="1400" b="1" kern="12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€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9069390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394689" y="3774279"/>
            <a:ext cx="10017726" cy="400110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Grille des montants d’aides versées par la </a:t>
            </a:r>
            <a:r>
              <a:rPr lang="fr-FR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Région</a:t>
            </a:r>
            <a:endParaRPr lang="fr-FR" sz="28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032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293598" y="2165684"/>
            <a:ext cx="3340021" cy="170367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Créer un compte sur : aides.hautsdefrance.fr</a:t>
            </a:r>
            <a:endParaRPr lang="fr-FR" sz="1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3650150" y="2630851"/>
            <a:ext cx="2000970" cy="219656"/>
          </a:xfrm>
          <a:prstGeom prst="rightArrow">
            <a:avLst/>
          </a:prstGeom>
          <a:solidFill>
            <a:srgbClr val="004D95"/>
          </a:solidFill>
          <a:ln>
            <a:solidFill>
              <a:srgbClr val="004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3650150" y="3003784"/>
            <a:ext cx="2000970" cy="219656"/>
          </a:xfrm>
          <a:prstGeom prst="rightArrow">
            <a:avLst/>
          </a:prstGeom>
          <a:solidFill>
            <a:srgbClr val="004D95"/>
          </a:solidFill>
          <a:ln>
            <a:solidFill>
              <a:srgbClr val="004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675493" y="4928926"/>
            <a:ext cx="7491086" cy="1313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   Vérifier l’exactitude de vos </a:t>
            </a:r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coordonnées, adresse </a:t>
            </a:r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  et IBAN et de les modifier en cas de changement</a:t>
            </a:r>
            <a:endParaRPr lang="fr-FR" sz="18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5503" y="5048794"/>
            <a:ext cx="1082134" cy="104403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456267" y="617174"/>
            <a:ext cx="106454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1">
                    <a:lumMod val="50000"/>
                  </a:schemeClr>
                </a:solidFill>
              </a:rPr>
              <a:t>Vous </a:t>
            </a:r>
            <a:r>
              <a:rPr lang="fr-FR" sz="2800" b="1" dirty="0" smtClean="0">
                <a:solidFill>
                  <a:schemeClr val="accent1">
                    <a:lumMod val="50000"/>
                  </a:schemeClr>
                </a:solidFill>
              </a:rPr>
              <a:t>n’avez pas de </a:t>
            </a:r>
            <a:r>
              <a:rPr lang="fr-FR" sz="2800" b="1" dirty="0">
                <a:solidFill>
                  <a:schemeClr val="accent1">
                    <a:lumMod val="50000"/>
                  </a:schemeClr>
                </a:solidFill>
              </a:rPr>
              <a:t>compte </a:t>
            </a:r>
            <a:r>
              <a:rPr lang="fr-FR" sz="2800" b="1" dirty="0" smtClean="0">
                <a:solidFill>
                  <a:schemeClr val="accent1">
                    <a:lumMod val="50000"/>
                  </a:schemeClr>
                </a:solidFill>
              </a:rPr>
              <a:t>sur </a:t>
            </a:r>
            <a:r>
              <a:rPr lang="fr-FR" sz="2800" b="1" dirty="0">
                <a:solidFill>
                  <a:schemeClr val="accent1">
                    <a:lumMod val="50000"/>
                  </a:schemeClr>
                </a:solidFill>
              </a:rPr>
              <a:t>la plateforme des Aides </a:t>
            </a:r>
            <a:r>
              <a:rPr lang="fr-FR" sz="2800" b="1" dirty="0" smtClean="0">
                <a:solidFill>
                  <a:schemeClr val="accent1">
                    <a:lumMod val="50000"/>
                  </a:schemeClr>
                </a:solidFill>
              </a:rPr>
              <a:t>et Subventions </a:t>
            </a:r>
            <a:r>
              <a:rPr lang="fr-FR" sz="2800" b="1" dirty="0">
                <a:solidFill>
                  <a:schemeClr val="accent1">
                    <a:lumMod val="50000"/>
                  </a:schemeClr>
                </a:solidFill>
              </a:rPr>
              <a:t>– Région Hauts-de-France</a:t>
            </a:r>
            <a:endParaRPr lang="fr-F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2344" y="2502641"/>
            <a:ext cx="6389656" cy="97510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3983885" y="2292908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Cliquer sur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97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293598" y="2165684"/>
            <a:ext cx="3340021" cy="170367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Se connecter à la </a:t>
            </a:r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plateforme : aides.hautsdefrance.fr</a:t>
            </a:r>
            <a:endParaRPr lang="fr-FR" sz="1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655" y="1810479"/>
            <a:ext cx="7757832" cy="2606266"/>
          </a:xfrm>
          <a:prstGeom prst="rect">
            <a:avLst/>
          </a:prstGeom>
        </p:spPr>
      </p:pic>
      <p:sp>
        <p:nvSpPr>
          <p:cNvPr id="6" name="Flèche droite 5"/>
          <p:cNvSpPr/>
          <p:nvPr/>
        </p:nvSpPr>
        <p:spPr>
          <a:xfrm>
            <a:off x="3650150" y="2630851"/>
            <a:ext cx="2000970" cy="219656"/>
          </a:xfrm>
          <a:prstGeom prst="rightArrow">
            <a:avLst/>
          </a:prstGeom>
          <a:solidFill>
            <a:srgbClr val="004D95"/>
          </a:solidFill>
          <a:ln>
            <a:solidFill>
              <a:srgbClr val="004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3650150" y="3003784"/>
            <a:ext cx="2000970" cy="219656"/>
          </a:xfrm>
          <a:prstGeom prst="rightArrow">
            <a:avLst/>
          </a:prstGeom>
          <a:solidFill>
            <a:srgbClr val="004D95"/>
          </a:solidFill>
          <a:ln>
            <a:solidFill>
              <a:srgbClr val="004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698070" y="5011148"/>
            <a:ext cx="7581397" cy="12428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fr-FR" sz="1800" b="1" dirty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V</a:t>
            </a:r>
            <a:r>
              <a:rPr lang="fr-FR" sz="1800" b="1" dirty="0" smtClean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érifier </a:t>
            </a:r>
            <a:r>
              <a:rPr lang="fr-FR" sz="1800" b="1" dirty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l’exactitude de vos coordonnées, adresse </a:t>
            </a:r>
            <a:br>
              <a:rPr lang="fr-FR" sz="1800" b="1" dirty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fr-FR" sz="1800" b="1" dirty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et IBAN et de les modifier en cas de changement</a:t>
            </a:r>
            <a:endParaRPr lang="fr-FR" sz="1800" b="1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543" y="5130537"/>
            <a:ext cx="1082134" cy="104403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320800" y="617174"/>
            <a:ext cx="10502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1">
                    <a:lumMod val="50000"/>
                  </a:schemeClr>
                </a:solidFill>
              </a:rPr>
              <a:t>Vous avez déjà un compte </a:t>
            </a:r>
            <a:r>
              <a:rPr lang="fr-FR" sz="2800" b="1" dirty="0" smtClean="0">
                <a:solidFill>
                  <a:schemeClr val="accent1">
                    <a:lumMod val="50000"/>
                  </a:schemeClr>
                </a:solidFill>
              </a:rPr>
              <a:t>sur </a:t>
            </a:r>
            <a:r>
              <a:rPr lang="fr-FR" sz="2800" b="1" dirty="0">
                <a:solidFill>
                  <a:schemeClr val="accent1">
                    <a:lumMod val="50000"/>
                  </a:schemeClr>
                </a:solidFill>
              </a:rPr>
              <a:t>la plateforme des Aides et Subventions – Région Hauts-de-France</a:t>
            </a:r>
            <a:endParaRPr lang="fr-F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914400" y="4851400"/>
            <a:ext cx="2892020" cy="1115240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Sur la page dispositif </a:t>
            </a:r>
          </a:p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[RADP] reprise des apprentis </a:t>
            </a:r>
            <a:endParaRPr lang="fr-FR" sz="1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3806420" y="5359203"/>
            <a:ext cx="2000970" cy="219656"/>
          </a:xfrm>
          <a:prstGeom prst="rightArrow">
            <a:avLst/>
          </a:prstGeom>
          <a:solidFill>
            <a:srgbClr val="004D95"/>
          </a:solidFill>
          <a:ln>
            <a:solidFill>
              <a:srgbClr val="004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7390" y="4890165"/>
            <a:ext cx="4382112" cy="107647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121988" y="5059070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Cliquer sur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8988" y="1010009"/>
            <a:ext cx="7841912" cy="338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27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66399" y="2233063"/>
            <a:ext cx="2880279" cy="1289784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1</a:t>
            </a:r>
            <a:r>
              <a:rPr lang="fr-FR" sz="2000" b="1" baseline="30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ère</a:t>
            </a: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Partie « apprentissage »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Sous-titre 6"/>
          <p:cNvSpPr txBox="1">
            <a:spLocks noGrp="1"/>
          </p:cNvSpPr>
          <p:nvPr>
            <p:ph type="subTitle" idx="1"/>
          </p:nvPr>
        </p:nvSpPr>
        <p:spPr>
          <a:xfrm>
            <a:off x="1686746" y="1038711"/>
            <a:ext cx="9144000" cy="5909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070C0"/>
                </a:solidFill>
              </a:rPr>
              <a:t>Onglet « Formation » en 3 parties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0624" y="1840422"/>
            <a:ext cx="7948349" cy="4480948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145115" y="4016168"/>
            <a:ext cx="3522846" cy="12347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	</a:t>
            </a:r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* Champs à remplir 	obligatoirement</a:t>
            </a:r>
            <a:endParaRPr lang="fr-FR" sz="18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030" y="4080896"/>
            <a:ext cx="818021" cy="111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338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66399" y="2328865"/>
            <a:ext cx="2880279" cy="1203157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2</a:t>
            </a:r>
            <a:r>
              <a:rPr lang="fr-FR" sz="2000" b="1" baseline="30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ème</a:t>
            </a: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Partie </a:t>
            </a:r>
          </a:p>
          <a:p>
            <a:pPr algn="ctr"/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« contrat »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938" y="2367365"/>
            <a:ext cx="8397968" cy="1943268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3782728" y="4475746"/>
            <a:ext cx="4350619" cy="1155033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b="1" dirty="0" smtClean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endParaRPr lang="fr-FR" sz="2000" b="1" dirty="0" smtClean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Sélectionner un motif de rupture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Rupture d’un commun accord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Rupture à l’initiative de l’employeur</a:t>
            </a:r>
          </a:p>
          <a:p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lèche à angle droit 5"/>
          <p:cNvSpPr/>
          <p:nvPr/>
        </p:nvSpPr>
        <p:spPr>
          <a:xfrm>
            <a:off x="8133347" y="4172552"/>
            <a:ext cx="1049154" cy="807035"/>
          </a:xfrm>
          <a:prstGeom prst="bentUp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466399" y="3613941"/>
            <a:ext cx="2994193" cy="10735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	</a:t>
            </a:r>
            <a:r>
              <a:rPr lang="fr-FR" sz="1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* Champs à remplir 	obligatoirement</a:t>
            </a:r>
            <a:endParaRPr lang="fr-FR" sz="18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830" y="3704638"/>
            <a:ext cx="640758" cy="87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03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99" y="331041"/>
            <a:ext cx="743652" cy="79132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350896" y="1741898"/>
            <a:ext cx="2880279" cy="1066470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3</a:t>
            </a:r>
            <a:r>
              <a:rPr lang="fr-FR" sz="2000" b="1" baseline="30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ème</a:t>
            </a: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partie « Aide »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/>
          <a:srcRect r="34674"/>
          <a:stretch/>
        </p:blipFill>
        <p:spPr>
          <a:xfrm>
            <a:off x="4157959" y="1597519"/>
            <a:ext cx="5313299" cy="1699407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1791035" y="3380897"/>
            <a:ext cx="8938633" cy="1071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Ne pas remplir : Cette partie est complétée automatiquement avec les informations renseignées précédemment</a:t>
            </a:r>
            <a:endParaRPr lang="fr-FR" sz="1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350895" y="1741898"/>
            <a:ext cx="2880279" cy="1066470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3</a:t>
            </a:r>
            <a:r>
              <a:rPr lang="fr-FR" sz="2000" b="1" baseline="30000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ème</a:t>
            </a:r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partie « Aide »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4096381" y="4808321"/>
            <a:ext cx="2880279" cy="1066470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Cliquer sur </a:t>
            </a:r>
            <a:endParaRPr lang="fr-F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6520" y="5169531"/>
            <a:ext cx="936686" cy="34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58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452</Words>
  <Application>Microsoft Office PowerPoint</Application>
  <PresentationFormat>Grand écran</PresentationFormat>
  <Paragraphs>69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Région Hauts-de-France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LEBARBE Séverine</dc:creator>
  <cp:lastModifiedBy>LEBARBE Séverine</cp:lastModifiedBy>
  <cp:revision>30</cp:revision>
  <dcterms:created xsi:type="dcterms:W3CDTF">2025-11-12T09:41:38Z</dcterms:created>
  <dcterms:modified xsi:type="dcterms:W3CDTF">2026-01-05T15:14:50Z</dcterms:modified>
</cp:coreProperties>
</file>